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Lexend"/>
      <p:regular r:id="rId38"/>
      <p:bold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4c828b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4c828b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8c298fa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8c298fa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7620a7ef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7620a7ef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7620a7ef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7620a7ef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8c298fa1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8c298fa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4c828b9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4c828b9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4c828b92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4c828b92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4c828b92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4c828b92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4c828b92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4c828b92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4c828b92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4c828b92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8c298fa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8c298fa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4c828b92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4c828b92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4d1949b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4d1949b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4c828b923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4c828b923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4c828b923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4c828b92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4c828b92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4c828b92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4c828b92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4c828b92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4c828b923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4c828b92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4c828b923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4c828b92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4c828b923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e4c828b923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8c298fa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8c298fa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8c298fa1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8c298fa1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4c828b92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4c828b92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9b6bbfb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9b6bbfb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4c828b9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4c828b9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4c828b9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4c828b9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4c828b92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4c828b92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4c828b9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4c828b9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4c828b92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4c828b92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8c298fa1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8c298fa1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○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■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exend"/>
              <a:buChar char="●"/>
              <a:defRPr sz="20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●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●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○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exend"/>
              <a:buChar char="■"/>
              <a:defRPr sz="16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24350"/>
            <a:ext cx="7801500" cy="173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LiDAR-based Canopy Cover prediction</a:t>
            </a:r>
            <a:endParaRPr sz="4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C99F"/>
                </a:solidFill>
              </a:rPr>
              <a:t>July 12</a:t>
            </a:r>
            <a:r>
              <a:rPr lang="es">
                <a:solidFill>
                  <a:srgbClr val="E5C99F"/>
                </a:solidFill>
              </a:rPr>
              <a:t>th Update</a:t>
            </a:r>
            <a:endParaRPr>
              <a:solidFill>
                <a:srgbClr val="E5C99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Alejandro Donaire</a:t>
            </a:r>
            <a:br>
              <a:rPr lang="es" sz="1800"/>
            </a:br>
            <a:r>
              <a:rPr lang="es" sz="1800"/>
              <a:t>Èric Sánchez</a:t>
            </a:r>
            <a:br>
              <a:rPr lang="es" sz="1800"/>
            </a:br>
            <a:r>
              <a:rPr lang="es" sz="1800"/>
              <a:t>Pau Ventura</a:t>
            </a:r>
            <a:endParaRPr sz="18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Scores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12" y="1078474"/>
            <a:ext cx="8722974" cy="35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RAM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475" y="1069675"/>
            <a:ext cx="5819049" cy="39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script, parallel-processing approach 2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79300" y="17683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25" y="18369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1679300" y="28067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25" y="28753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1679825" y="38451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250" y="39137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45124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45124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45124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4"/>
          <p:cNvCxnSpPr>
            <a:stCxn id="135" idx="6"/>
            <a:endCxn id="141" idx="1"/>
          </p:cNvCxnSpPr>
          <p:nvPr/>
        </p:nvCxnSpPr>
        <p:spPr>
          <a:xfrm flipH="1" rot="10800000">
            <a:off x="2415800" y="2114550"/>
            <a:ext cx="20967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5" name="Google Shape;145;p24"/>
          <p:cNvCxnSpPr>
            <a:stCxn id="137" idx="6"/>
            <a:endCxn id="142" idx="1"/>
          </p:cNvCxnSpPr>
          <p:nvPr/>
        </p:nvCxnSpPr>
        <p:spPr>
          <a:xfrm>
            <a:off x="2415800" y="3161650"/>
            <a:ext cx="209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" name="Google Shape;146;p24"/>
          <p:cNvCxnSpPr>
            <a:stCxn id="139" idx="6"/>
            <a:endCxn id="143" idx="1"/>
          </p:cNvCxnSpPr>
          <p:nvPr/>
        </p:nvCxnSpPr>
        <p:spPr>
          <a:xfrm>
            <a:off x="2416325" y="4200050"/>
            <a:ext cx="20961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7" name="Google Shape;147;p24"/>
          <p:cNvSpPr/>
          <p:nvPr/>
        </p:nvSpPr>
        <p:spPr>
          <a:xfrm>
            <a:off x="52489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52489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52489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5985400" y="17596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5985400" y="28067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5985400" y="385382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script, parallel-processing approach 1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1441275" y="17051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00" y="17737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1441275" y="27435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00" y="28121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1441800" y="3781950"/>
            <a:ext cx="736500" cy="709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25" y="38505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32187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32187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32187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5"/>
          <p:cNvCxnSpPr>
            <a:stCxn id="158" idx="6"/>
            <a:endCxn id="164" idx="1"/>
          </p:cNvCxnSpPr>
          <p:nvPr/>
        </p:nvCxnSpPr>
        <p:spPr>
          <a:xfrm flipH="1" rot="10800000">
            <a:off x="2177775" y="186625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" name="Google Shape;168;p25"/>
          <p:cNvCxnSpPr>
            <a:stCxn id="160" idx="6"/>
            <a:endCxn id="165" idx="1"/>
          </p:cNvCxnSpPr>
          <p:nvPr/>
        </p:nvCxnSpPr>
        <p:spPr>
          <a:xfrm flipH="1" rot="10800000">
            <a:off x="2177775" y="2913350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p25"/>
          <p:cNvCxnSpPr>
            <a:stCxn id="162" idx="6"/>
            <a:endCxn id="166" idx="1"/>
          </p:cNvCxnSpPr>
          <p:nvPr/>
        </p:nvCxnSpPr>
        <p:spPr>
          <a:xfrm flipH="1" rot="10800000">
            <a:off x="2178300" y="39604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" name="Google Shape;170;p25"/>
          <p:cNvSpPr/>
          <p:nvPr/>
        </p:nvSpPr>
        <p:spPr>
          <a:xfrm>
            <a:off x="49962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9962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49962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5"/>
          <p:cNvCxnSpPr>
            <a:endCxn id="170" idx="1"/>
          </p:cNvCxnSpPr>
          <p:nvPr/>
        </p:nvCxnSpPr>
        <p:spPr>
          <a:xfrm flipH="1" rot="10800000">
            <a:off x="3955275" y="186620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25"/>
          <p:cNvCxnSpPr>
            <a:endCxn id="171" idx="1"/>
          </p:cNvCxnSpPr>
          <p:nvPr/>
        </p:nvCxnSpPr>
        <p:spPr>
          <a:xfrm flipH="1" rot="10800000">
            <a:off x="3955275" y="2913275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25"/>
          <p:cNvCxnSpPr>
            <a:endCxn id="172" idx="1"/>
          </p:cNvCxnSpPr>
          <p:nvPr/>
        </p:nvCxnSpPr>
        <p:spPr>
          <a:xfrm flipH="1" rot="10800000">
            <a:off x="3955875" y="39603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6" name="Google Shape;176;p25"/>
          <p:cNvSpPr/>
          <p:nvPr/>
        </p:nvSpPr>
        <p:spPr>
          <a:xfrm>
            <a:off x="6773775" y="151130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773775" y="2558375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6773775" y="3605450"/>
            <a:ext cx="736500" cy="709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5"/>
          <p:cNvCxnSpPr>
            <a:endCxn id="176" idx="1"/>
          </p:cNvCxnSpPr>
          <p:nvPr/>
        </p:nvCxnSpPr>
        <p:spPr>
          <a:xfrm flipH="1" rot="10800000">
            <a:off x="5732775" y="1866200"/>
            <a:ext cx="1041000" cy="19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5"/>
          <p:cNvCxnSpPr>
            <a:endCxn id="177" idx="1"/>
          </p:cNvCxnSpPr>
          <p:nvPr/>
        </p:nvCxnSpPr>
        <p:spPr>
          <a:xfrm flipH="1" rot="10800000">
            <a:off x="5732775" y="2913275"/>
            <a:ext cx="1041000" cy="18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1" name="Google Shape;181;p25"/>
          <p:cNvCxnSpPr>
            <a:endCxn id="178" idx="1"/>
          </p:cNvCxnSpPr>
          <p:nvPr/>
        </p:nvCxnSpPr>
        <p:spPr>
          <a:xfrm flipH="1" rot="10800000">
            <a:off x="5733375" y="3960350"/>
            <a:ext cx="1040400" cy="17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diagram of the full workflow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350" y="1152475"/>
            <a:ext cx="2669298" cy="37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Now we can visualize</a:t>
            </a:r>
            <a:br>
              <a:rPr lang="es"/>
            </a:br>
            <a:r>
              <a:rPr lang="es"/>
              <a:t>which blocks have</a:t>
            </a:r>
            <a:br>
              <a:rPr lang="es"/>
            </a:br>
            <a:r>
              <a:rPr lang="es"/>
              <a:t>been chosen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Example: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72 block execution</a:t>
            </a:r>
            <a:br>
              <a:rPr lang="es"/>
            </a:br>
            <a:r>
              <a:rPr lang="es">
                <a:solidFill>
                  <a:srgbClr val="E06666"/>
                </a:solidFill>
              </a:rPr>
              <a:t>58</a:t>
            </a:r>
            <a:r>
              <a:rPr lang="es"/>
              <a:t> </a:t>
            </a:r>
            <a:r>
              <a:rPr lang="es">
                <a:solidFill>
                  <a:srgbClr val="E06666"/>
                </a:solidFill>
              </a:rPr>
              <a:t>train</a:t>
            </a:r>
            <a:br>
              <a:rPr lang="es"/>
            </a:br>
            <a:r>
              <a:rPr lang="es">
                <a:solidFill>
                  <a:srgbClr val="3C78D8"/>
                </a:solidFill>
              </a:rPr>
              <a:t>14</a:t>
            </a:r>
            <a:r>
              <a:rPr lang="es"/>
              <a:t> </a:t>
            </a:r>
            <a:r>
              <a:rPr lang="es">
                <a:solidFill>
                  <a:srgbClr val="3C78D8"/>
                </a:solidFill>
              </a:rPr>
              <a:t>test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144" y="333775"/>
            <a:ext cx="4894757" cy="44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66">
                <a:solidFill>
                  <a:schemeClr val="dk2"/>
                </a:solidFill>
              </a:rPr>
              <a:t>METRICS AND PREDICTIONS</a:t>
            </a:r>
            <a:endParaRPr sz="2266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Control set - Scores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679"/>
            <a:ext cx="8520599" cy="34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06" y="1134116"/>
            <a:ext cx="3494626" cy="351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576" y="1134125"/>
            <a:ext cx="3519687" cy="35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0.52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3.5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" y="1127838"/>
            <a:ext cx="3519701" cy="35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4">
            <a:alphaModFix/>
          </a:blip>
          <a:srcRect b="1302" l="1567" r="1090" t="0"/>
          <a:stretch/>
        </p:blipFill>
        <p:spPr>
          <a:xfrm>
            <a:off x="4688208" y="1127850"/>
            <a:ext cx="3496093" cy="35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0.68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12.5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Blocksize Analysis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-"/>
            </a:pPr>
            <a:r>
              <a:rPr lang="es" sz="2100">
                <a:solidFill>
                  <a:srgbClr val="B7B7B7"/>
                </a:solidFill>
              </a:rPr>
              <a:t>Total blocks: 8.434</a:t>
            </a:r>
            <a:endParaRPr sz="2100">
              <a:solidFill>
                <a:srgbClr val="B7B7B7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-"/>
            </a:pPr>
            <a:r>
              <a:rPr lang="es" sz="2100">
                <a:solidFill>
                  <a:srgbClr val="B7B7B7"/>
                </a:solidFill>
              </a:rPr>
              <a:t>30 MB -&gt; 200 MB </a:t>
            </a:r>
            <a:endParaRPr sz="2100">
              <a:solidFill>
                <a:srgbClr val="B7B7B7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rgbClr val="B7B7B7"/>
                </a:solidFill>
              </a:rPr>
              <a:t>(LAZ -&gt; CSV)</a:t>
            </a:r>
            <a:endParaRPr sz="1300">
              <a:solidFill>
                <a:srgbClr val="B7B7B7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75" y="1291800"/>
            <a:ext cx="4911475" cy="34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25" y="2641950"/>
            <a:ext cx="2124976" cy="20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5194125" y="4554475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0.4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1.5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25" y="1115351"/>
            <a:ext cx="3528049" cy="35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200" y="1115350"/>
            <a:ext cx="3528051" cy="35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27850"/>
            <a:ext cx="3528049" cy="352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15225"/>
            <a:ext cx="3528049" cy="35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0.83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11.5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27850"/>
            <a:ext cx="3528051" cy="352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25775"/>
            <a:ext cx="3528049" cy="353220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0.84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12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42338"/>
            <a:ext cx="3528051" cy="349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38225"/>
            <a:ext cx="3528050" cy="350729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0.83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10.5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23675"/>
            <a:ext cx="3528051" cy="353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50738"/>
            <a:ext cx="3528051" cy="3482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0.48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8.5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40350"/>
            <a:ext cx="3528049" cy="350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21588"/>
            <a:ext cx="3528051" cy="35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0.48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8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.5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34138"/>
            <a:ext cx="3528050" cy="35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34088"/>
            <a:ext cx="3528049" cy="351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0.84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15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REAL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25" y="1134075"/>
            <a:ext cx="3528050" cy="351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00" y="1119488"/>
            <a:ext cx="3528051" cy="354477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8209375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0.48 R</a:t>
            </a:r>
            <a:r>
              <a:rPr baseline="30000"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363" y="2020850"/>
            <a:ext cx="691937" cy="174205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0" y="46469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10</a:t>
            </a:r>
            <a:r>
              <a:rPr lang="es" sz="17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.5 MAE</a:t>
            </a:r>
            <a:endParaRPr baseline="30000" sz="17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Predictions for control blocks (diverse10). Trained with 144*0.8 b.</a:t>
            </a:r>
            <a:endParaRPr/>
          </a:p>
        </p:txBody>
      </p:sp>
      <p:sp>
        <p:nvSpPr>
          <p:cNvPr id="333" name="Google Shape;333;p40"/>
          <p:cNvSpPr txBox="1"/>
          <p:nvPr/>
        </p:nvSpPr>
        <p:spPr>
          <a:xfrm>
            <a:off x="2020750" y="4560500"/>
            <a:ext cx="11646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MAP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5393625" y="4575300"/>
            <a:ext cx="2188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PREDICTED</a:t>
            </a:r>
            <a:endParaRPr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700" y="1119488"/>
            <a:ext cx="3528051" cy="35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75" y="1120950"/>
            <a:ext cx="3528050" cy="354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Importance (144 blocks)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b="63582" l="0" r="0" t="0"/>
          <a:stretch/>
        </p:blipFill>
        <p:spPr>
          <a:xfrm>
            <a:off x="1252250" y="1152475"/>
            <a:ext cx="653602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 execution time comparison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33300" y="1279200"/>
            <a:ext cx="81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Mean execution time: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~7-9 min (seq)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399" y="1193875"/>
            <a:ext cx="5243900" cy="35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Started writing the article: basic layout and some references.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687725"/>
            <a:ext cx="76485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week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311700" y="1152475"/>
            <a:ext cx="85206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Lexend"/>
              <a:buChar char="-"/>
            </a:pPr>
            <a:r>
              <a:rPr lang="es" sz="1700">
                <a:solidFill>
                  <a:srgbClr val="B7B7B7"/>
                </a:solidFill>
              </a:rPr>
              <a:t>Keep training with </a:t>
            </a:r>
            <a:r>
              <a:rPr lang="es" sz="1700">
                <a:solidFill>
                  <a:schemeClr val="accent5"/>
                </a:solidFill>
              </a:rPr>
              <a:t>more blocks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Char char="-"/>
            </a:pPr>
            <a:r>
              <a:rPr lang="es" sz="1700">
                <a:solidFill>
                  <a:srgbClr val="B7B7B7"/>
                </a:solidFill>
              </a:rPr>
              <a:t>Try to </a:t>
            </a:r>
            <a:r>
              <a:rPr lang="es" sz="1700">
                <a:solidFill>
                  <a:schemeClr val="accent5"/>
                </a:solidFill>
              </a:rPr>
              <a:t>optimize </a:t>
            </a:r>
            <a:r>
              <a:rPr lang="es" sz="1700">
                <a:solidFill>
                  <a:srgbClr val="B7B7B7"/>
                </a:solidFill>
              </a:rPr>
              <a:t>the memory usage and execution </a:t>
            </a:r>
            <a:r>
              <a:rPr lang="es" sz="1700">
                <a:solidFill>
                  <a:srgbClr val="B7B7B7"/>
                </a:solidFill>
              </a:rPr>
              <a:t>time</a:t>
            </a:r>
            <a:endParaRPr sz="1700">
              <a:solidFill>
                <a:srgbClr val="B7B7B7"/>
              </a:solidFill>
            </a:endParaRPr>
          </a:p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Char char="-"/>
            </a:pPr>
            <a:r>
              <a:rPr lang="es" sz="1700">
                <a:solidFill>
                  <a:schemeClr val="accent5"/>
                </a:solidFill>
              </a:rPr>
              <a:t>Keep track of the metrics</a:t>
            </a:r>
            <a:r>
              <a:rPr lang="es" sz="1700">
                <a:solidFill>
                  <a:srgbClr val="B7B7B7"/>
                </a:solidFill>
              </a:rPr>
              <a:t> and ponder about them</a:t>
            </a:r>
            <a:endParaRPr sz="1700">
              <a:solidFill>
                <a:srgbClr val="B7B7B7"/>
              </a:solidFill>
            </a:endParaRPr>
          </a:p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Lexend"/>
              <a:buChar char="-"/>
            </a:pPr>
            <a:r>
              <a:rPr lang="es" sz="1700">
                <a:solidFill>
                  <a:srgbClr val="B7B7B7"/>
                </a:solidFill>
              </a:rPr>
              <a:t>Visualize in a more professional way the predictions</a:t>
            </a:r>
            <a:endParaRPr sz="1700">
              <a:solidFill>
                <a:srgbClr val="B7B7B7"/>
              </a:solidFill>
            </a:endParaRPr>
          </a:p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Char char="-"/>
            </a:pPr>
            <a:r>
              <a:rPr lang="es" sz="1700">
                <a:solidFill>
                  <a:srgbClr val="B7B7B7"/>
                </a:solidFill>
              </a:rPr>
              <a:t>Decide whether to do </a:t>
            </a:r>
            <a:r>
              <a:rPr lang="es" sz="1700">
                <a:solidFill>
                  <a:schemeClr val="accent5"/>
                </a:solidFill>
              </a:rPr>
              <a:t>Feature Selection</a:t>
            </a:r>
            <a:r>
              <a:rPr lang="es" sz="1700">
                <a:solidFill>
                  <a:srgbClr val="B7B7B7"/>
                </a:solidFill>
              </a:rPr>
              <a:t>, </a:t>
            </a:r>
            <a:r>
              <a:rPr lang="es" sz="1700">
                <a:solidFill>
                  <a:schemeClr val="accent5"/>
                </a:solidFill>
              </a:rPr>
              <a:t>PCA </a:t>
            </a:r>
            <a:r>
              <a:rPr lang="es" sz="1700">
                <a:solidFill>
                  <a:srgbClr val="B7B7B7"/>
                </a:solidFill>
              </a:rPr>
              <a:t>and </a:t>
            </a:r>
            <a:r>
              <a:rPr lang="es" sz="1700">
                <a:solidFill>
                  <a:schemeClr val="accent5"/>
                </a:solidFill>
              </a:rPr>
              <a:t>Hyperparameter Search</a:t>
            </a:r>
            <a:endParaRPr sz="1700">
              <a:solidFill>
                <a:srgbClr val="B7B7B7"/>
              </a:solidFill>
            </a:endParaRPr>
          </a:p>
          <a:p>
            <a:pPr indent="-3365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Char char="-"/>
            </a:pPr>
            <a:r>
              <a:rPr lang="es" sz="1700">
                <a:solidFill>
                  <a:srgbClr val="B7B7B7"/>
                </a:solidFill>
              </a:rPr>
              <a:t>Continue writing the </a:t>
            </a:r>
            <a:r>
              <a:rPr lang="es" sz="1700">
                <a:solidFill>
                  <a:schemeClr val="accent5"/>
                </a:solidFill>
              </a:rPr>
              <a:t>document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0" y="152400"/>
            <a:ext cx="518850" cy="55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82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0"/>
              <a:t>We are currently executing in the cluster!</a:t>
            </a:r>
            <a:br>
              <a:rPr lang="es" sz="3500"/>
            </a:br>
            <a:br>
              <a:rPr lang="es" sz="3500"/>
            </a:br>
            <a:r>
              <a:rPr lang="es" sz="2500">
                <a:solidFill>
                  <a:srgbClr val="9E9E9E"/>
                </a:solidFill>
              </a:rPr>
              <a:t>BANE NODE</a:t>
            </a:r>
            <a:endParaRPr sz="25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Massive number of blocks upgrade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341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accent5"/>
                </a:solidFill>
              </a:rPr>
              <a:t>10</a:t>
            </a:r>
            <a:r>
              <a:rPr lang="es" sz="3500"/>
              <a:t> Train - </a:t>
            </a:r>
            <a:r>
              <a:rPr lang="es" sz="3500">
                <a:solidFill>
                  <a:schemeClr val="accent5"/>
                </a:solidFill>
              </a:rPr>
              <a:t>1</a:t>
            </a:r>
            <a:r>
              <a:rPr lang="es" sz="3500"/>
              <a:t> Test</a:t>
            </a:r>
            <a:endParaRPr sz="3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5500">
                <a:solidFill>
                  <a:schemeClr val="accent4"/>
                </a:solidFill>
              </a:rPr>
              <a:t>115</a:t>
            </a:r>
            <a:r>
              <a:rPr lang="es" sz="5500"/>
              <a:t> Train - </a:t>
            </a:r>
            <a:r>
              <a:rPr lang="es" sz="5500">
                <a:solidFill>
                  <a:schemeClr val="accent4"/>
                </a:solidFill>
              </a:rPr>
              <a:t>29</a:t>
            </a:r>
            <a:r>
              <a:rPr lang="es" sz="5500"/>
              <a:t> test</a:t>
            </a:r>
            <a:endParaRPr sz="5500"/>
          </a:p>
        </p:txBody>
      </p:sp>
      <p:sp>
        <p:nvSpPr>
          <p:cNvPr id="88" name="Google Shape;88;p17"/>
          <p:cNvSpPr/>
          <p:nvPr/>
        </p:nvSpPr>
        <p:spPr>
          <a:xfrm>
            <a:off x="4463525" y="2151625"/>
            <a:ext cx="524700" cy="81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Time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690" y="1152473"/>
            <a:ext cx="5754622" cy="37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Speed up and efficiency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Rough calculations: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→ 144 Blocks: 24 CPU vs Sequential: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/>
              <a:t>	</a:t>
            </a:r>
            <a:r>
              <a:rPr lang="es" sz="3000">
                <a:solidFill>
                  <a:srgbClr val="D5A6BD"/>
                </a:solidFill>
              </a:rPr>
              <a:t>4.5</a:t>
            </a:r>
            <a:r>
              <a:rPr lang="es" sz="3000"/>
              <a:t> Speed-Up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/>
              <a:t>	</a:t>
            </a:r>
            <a:r>
              <a:rPr lang="es" sz="3000">
                <a:solidFill>
                  <a:srgbClr val="93C47D"/>
                </a:solidFill>
              </a:rPr>
              <a:t>20%</a:t>
            </a:r>
            <a:r>
              <a:rPr lang="es" sz="3000"/>
              <a:t> Efficiency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Time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38" y="1077000"/>
            <a:ext cx="7914724" cy="3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Metrics analysis - Time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75" y="1057124"/>
            <a:ext cx="7127375" cy="3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